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14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7799392-8862-3224-8DEA-77E33E575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4D56A996-DBA1-4861-9E04-D0436E39F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4C1736E-DC36-CDA9-5BA0-2529B212A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18/08/67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CE1F1FE-360F-60B3-011F-1D86B0546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E96AFAB-5EA6-60F3-0C4D-F2E3C7010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115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21EC36A-9892-2BB1-F046-0C7BE74B6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E675D1F7-E87B-6B2D-74EB-9D7B153B8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0F15C5C-29C0-6D0F-96BE-2C0A00AD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18/08/67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AF704F3-F5D7-8027-53B5-55DD12B79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5F65A9F-ED08-EC48-8105-72B928A55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962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91658FC0-BD13-18A5-95C2-84E1B5F0AB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9AB09D0C-40C6-4B9F-D824-B1281142A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BC5F93A-22C4-D2B3-E8A1-6D1EEF3B0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18/08/67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390003B-E789-9BF3-41F4-7668C83A6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2B61C91-987F-9FDB-3F9E-FA3F01985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420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2253092-6292-7B93-4EE4-44A75E653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8DA48BB-BA63-0346-A754-4ACA9ACA7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A41E2A6-37D7-55F5-CF4D-8F079B0ED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18/08/67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B1A6CDE-21E8-E3FA-D4B4-E1C7FE097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D917845-D813-BE9E-312D-56E62F991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852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07A2787-F1C9-E403-E503-8EF9AC134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96DB908-F797-E499-E169-6094C747F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E84A7FF-DC0B-4023-D78B-8B083EE42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18/08/67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3635DF1-883D-39B2-BA01-643B36A1E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A46C608-4392-2215-C8CC-5DA51599A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81560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B47D0AD-4C31-D9A4-E9D6-A37A46BA4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ACC2E42-61E3-A53E-AFB0-C8340E25D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548A9DCC-319F-B908-80D6-B4CC1841A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38C16474-FF96-B409-D6FE-7A957687F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18/08/67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CE0EFA2-C080-77B8-6891-8FA519EC0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A85F83E-8C99-B733-9478-1FAE63D6C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941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9B6B9F5-863B-5446-CE07-004A47478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99E5A1C-8517-D5F9-F207-5DCF55FDF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00706AB6-4B06-75D7-C887-227984B0DC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F8D74C02-D148-D003-D938-6BC3917B7F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D44F9CB8-1F2A-F5B0-62C5-E1E04CB527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8EC93D1E-B936-14E5-FAE5-A9AB93546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18/08/67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CCA0AC68-9753-0658-6D3D-2FF4FEDB1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76953E6A-015D-ACF3-3461-6AAD0805C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046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81604D0-C830-98A0-9406-9A5636C1B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A0726008-6B87-211E-92D1-0188BC136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18/08/67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E1344152-BAC6-3A6D-6510-AFFA3AD96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374C940C-BC31-B97B-68C4-4A0028831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990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E0228B92-19C8-82A7-6A7E-8327F7EE3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18/08/67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3AC9D029-772C-4698-A1DE-7B3882A22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4E917852-3B79-2F47-902A-2E9E666B9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9254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78C50C4-AFCA-B495-FFF3-F6AB8CFC1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8987585-4652-A9D5-7009-789B44497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C00AA400-963C-3D39-DFFC-4A8C4EAF5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47307DE-1AF9-79B1-3DEF-6DA9E348B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18/08/67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39F82765-5E3E-9F49-6FA4-40DA0BF3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D58563E-5DE5-121F-1DC5-26B1AA9FA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403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E0C549-6478-5856-DD9E-BE0EFE11A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30682C9E-8AE1-71ED-9E52-6B40DB73BE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73080C10-314F-5D7F-7687-F9D0EDE3C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68025853-10A7-2EE6-2177-88A413DDE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DE5F2-9183-4034-B80F-211C7257AB51}" type="datetimeFigureOut">
              <a:rPr lang="th-TH" smtClean="0"/>
              <a:t>18/08/67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154DF55-34E7-5875-6954-842E9300C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13478F1-E667-A593-5E1D-E1E5FE99B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788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F0793A61-AC04-577D-2D22-9C6DC8D60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C0D2CA9-958E-91E8-AEEB-A182F5A42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4A0C3FC-2DF0-2CAE-DBC3-3B73933835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DE5F2-9183-4034-B80F-211C7257AB51}" type="datetimeFigureOut">
              <a:rPr lang="th-TH" smtClean="0"/>
              <a:t>18/08/67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3A81EDA-DC3B-4DCA-7AEF-BC719D4518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580D00C-6014-503F-F3FE-6F7FD683D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3F9A1-ABE5-444F-A780-9CFFAE6077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925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รูปภาพ 88">
            <a:extLst>
              <a:ext uri="{FF2B5EF4-FFF2-40B4-BE49-F238E27FC236}">
                <a16:creationId xmlns:a16="http://schemas.microsoft.com/office/drawing/2014/main" id="{84FF95B2-02D8-B65D-10C9-3EF6EB0EBF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4" t="41891" r="16317" b="49728"/>
          <a:stretch/>
        </p:blipFill>
        <p:spPr>
          <a:xfrm>
            <a:off x="8841" y="32208"/>
            <a:ext cx="4304126" cy="539551"/>
          </a:xfrm>
          <a:prstGeom prst="rect">
            <a:avLst/>
          </a:prstGeom>
        </p:spPr>
      </p:pic>
      <p:sp>
        <p:nvSpPr>
          <p:cNvPr id="4" name="Text Box 123">
            <a:extLst>
              <a:ext uri="{FF2B5EF4-FFF2-40B4-BE49-F238E27FC236}">
                <a16:creationId xmlns:a16="http://schemas.microsoft.com/office/drawing/2014/main" id="{D926CE70-9C48-22F4-DE5B-336E023C7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0746" y="33805"/>
            <a:ext cx="3058791" cy="4001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Cordia New" panose="020B0304020202020204" pitchFamily="34" charset="-34"/>
                <a:cs typeface="TH SarabunPSK" panose="020B0500040200020003" pitchFamily="34" charset="-34"/>
              </a:rPr>
              <a:t>โครงสร้างองค์กรโรงเรียนกระเทียมวิทยา</a:t>
            </a:r>
            <a:endParaRPr kumimoji="0" lang="th-TH" altLang="th-TH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" name="Straight Connector 121">
            <a:extLst>
              <a:ext uri="{FF2B5EF4-FFF2-40B4-BE49-F238E27FC236}">
                <a16:creationId xmlns:a16="http://schemas.microsoft.com/office/drawing/2014/main" id="{E3381128-4DB7-D850-1004-897AAD3E28E1}"/>
              </a:ext>
            </a:extLst>
          </p:cNvPr>
          <p:cNvCxnSpPr>
            <a:cxnSpLocks/>
          </p:cNvCxnSpPr>
          <p:nvPr/>
        </p:nvCxnSpPr>
        <p:spPr>
          <a:xfrm flipH="1" flipV="1">
            <a:off x="5687060" y="7720330"/>
            <a:ext cx="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Group 122">
            <a:extLst>
              <a:ext uri="{FF2B5EF4-FFF2-40B4-BE49-F238E27FC236}">
                <a16:creationId xmlns:a16="http://schemas.microsoft.com/office/drawing/2014/main" id="{D0EAC496-8445-98B3-D5F5-6D5395CB39EF}"/>
              </a:ext>
            </a:extLst>
          </p:cNvPr>
          <p:cNvGrpSpPr>
            <a:grpSpLocks/>
          </p:cNvGrpSpPr>
          <p:nvPr/>
        </p:nvGrpSpPr>
        <p:grpSpPr>
          <a:xfrm>
            <a:off x="885524" y="311104"/>
            <a:ext cx="10528977" cy="6798622"/>
            <a:chOff x="1" y="124202"/>
            <a:chExt cx="9998720" cy="6736243"/>
          </a:xfrm>
        </p:grpSpPr>
        <p:grpSp>
          <p:nvGrpSpPr>
            <p:cNvPr id="7" name="Group 135">
              <a:extLst>
                <a:ext uri="{FF2B5EF4-FFF2-40B4-BE49-F238E27FC236}">
                  <a16:creationId xmlns:a16="http://schemas.microsoft.com/office/drawing/2014/main" id="{E8E4F8C5-4755-3752-F21F-30F581DCCCBA}"/>
                </a:ext>
              </a:extLst>
            </p:cNvPr>
            <p:cNvGrpSpPr/>
            <p:nvPr/>
          </p:nvGrpSpPr>
          <p:grpSpPr>
            <a:xfrm>
              <a:off x="1" y="124202"/>
              <a:ext cx="9998720" cy="6736243"/>
              <a:chOff x="1" y="124202"/>
              <a:chExt cx="9998720" cy="6736243"/>
            </a:xfrm>
          </p:grpSpPr>
          <p:cxnSp>
            <p:nvCxnSpPr>
              <p:cNvPr id="9" name="Straight Connector 136">
                <a:extLst>
                  <a:ext uri="{FF2B5EF4-FFF2-40B4-BE49-F238E27FC236}">
                    <a16:creationId xmlns:a16="http://schemas.microsoft.com/office/drawing/2014/main" id="{45891EDA-1BE4-C0F1-AE89-B199F7C84729}"/>
                  </a:ext>
                </a:extLst>
              </p:cNvPr>
              <p:cNvCxnSpPr/>
              <p:nvPr/>
            </p:nvCxnSpPr>
            <p:spPr>
              <a:xfrm flipH="1">
                <a:off x="7187821" y="644510"/>
                <a:ext cx="0" cy="166353"/>
              </a:xfrm>
              <a:prstGeom prst="line">
                <a:avLst/>
              </a:prstGeom>
              <a:ln w="12700"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0" name="Group 137">
                <a:extLst>
                  <a:ext uri="{FF2B5EF4-FFF2-40B4-BE49-F238E27FC236}">
                    <a16:creationId xmlns:a16="http://schemas.microsoft.com/office/drawing/2014/main" id="{6E29E32E-8C94-6E7D-0B90-296248B791D5}"/>
                  </a:ext>
                </a:extLst>
              </p:cNvPr>
              <p:cNvGrpSpPr/>
              <p:nvPr/>
            </p:nvGrpSpPr>
            <p:grpSpPr>
              <a:xfrm>
                <a:off x="1" y="124202"/>
                <a:ext cx="9998720" cy="6736243"/>
                <a:chOff x="1" y="124202"/>
                <a:chExt cx="9998720" cy="6736243"/>
              </a:xfrm>
            </p:grpSpPr>
            <p:grpSp>
              <p:nvGrpSpPr>
                <p:cNvPr id="11" name="Group 138">
                  <a:extLst>
                    <a:ext uri="{FF2B5EF4-FFF2-40B4-BE49-F238E27FC236}">
                      <a16:creationId xmlns:a16="http://schemas.microsoft.com/office/drawing/2014/main" id="{301CB8A4-2509-5B4D-2FF4-6146AA210C05}"/>
                    </a:ext>
                  </a:extLst>
                </p:cNvPr>
                <p:cNvGrpSpPr/>
                <p:nvPr/>
              </p:nvGrpSpPr>
              <p:grpSpPr>
                <a:xfrm>
                  <a:off x="1" y="124202"/>
                  <a:ext cx="9998720" cy="6736243"/>
                  <a:chOff x="1" y="124202"/>
                  <a:chExt cx="9998720" cy="6736243"/>
                </a:xfrm>
              </p:grpSpPr>
              <p:cxnSp>
                <p:nvCxnSpPr>
                  <p:cNvPr id="13" name="Straight Connector 42143">
                    <a:extLst>
                      <a:ext uri="{FF2B5EF4-FFF2-40B4-BE49-F238E27FC236}">
                        <a16:creationId xmlns:a16="http://schemas.microsoft.com/office/drawing/2014/main" id="{D4CEF1FF-85CF-B597-AC6F-E81925F2209F}"/>
                      </a:ext>
                    </a:extLst>
                  </p:cNvPr>
                  <p:cNvCxnSpPr/>
                  <p:nvPr/>
                </p:nvCxnSpPr>
                <p:spPr>
                  <a:xfrm>
                    <a:off x="2401649" y="643758"/>
                    <a:ext cx="0" cy="172229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Rounded Rectangle 34">
                    <a:extLst>
                      <a:ext uri="{FF2B5EF4-FFF2-40B4-BE49-F238E27FC236}">
                        <a16:creationId xmlns:a16="http://schemas.microsoft.com/office/drawing/2014/main" id="{FAC1990B-559B-C053-5083-E13B9484A525}"/>
                      </a:ext>
                    </a:extLst>
                  </p:cNvPr>
                  <p:cNvSpPr/>
                  <p:nvPr/>
                </p:nvSpPr>
                <p:spPr>
                  <a:xfrm>
                    <a:off x="4037832" y="124202"/>
                    <a:ext cx="1636455" cy="316235"/>
                  </a:xfrm>
                  <a:prstGeom prst="round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200" b="1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ผู้อำนวยการโรงเรียน</a:t>
                    </a:r>
                    <a:endParaRPr lang="en-US" sz="160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15" name="Rounded Rectangle 38">
                    <a:extLst>
                      <a:ext uri="{FF2B5EF4-FFF2-40B4-BE49-F238E27FC236}">
                        <a16:creationId xmlns:a16="http://schemas.microsoft.com/office/drawing/2014/main" id="{984EE9C1-F3FD-7149-F46B-8E668CFBF5E3}"/>
                      </a:ext>
                    </a:extLst>
                  </p:cNvPr>
                  <p:cNvSpPr/>
                  <p:nvPr/>
                </p:nvSpPr>
                <p:spPr>
                  <a:xfrm>
                    <a:off x="7258524" y="390062"/>
                    <a:ext cx="1799494" cy="315684"/>
                  </a:xfrm>
                  <a:prstGeom prst="roundRect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200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คณะกรรมการสถานศึกษาขั้นพื้นฐาน</a:t>
                    </a:r>
                    <a:endParaRPr lang="en-US" sz="16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16" name="Rounded Rectangle 41">
                    <a:extLst>
                      <a:ext uri="{FF2B5EF4-FFF2-40B4-BE49-F238E27FC236}">
                        <a16:creationId xmlns:a16="http://schemas.microsoft.com/office/drawing/2014/main" id="{27938AB9-1C45-93AC-C88E-1C178A53D016}"/>
                      </a:ext>
                    </a:extLst>
                  </p:cNvPr>
                  <p:cNvSpPr/>
                  <p:nvPr/>
                </p:nvSpPr>
                <p:spPr>
                  <a:xfrm>
                    <a:off x="1849579" y="757725"/>
                    <a:ext cx="1352351" cy="315682"/>
                  </a:xfrm>
                  <a:prstGeom prst="roundRect">
                    <a:avLst/>
                  </a:prstGeom>
                  <a:solidFill>
                    <a:srgbClr val="92D050"/>
                  </a:solidFill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40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รองผู้อำนวยการคนที่ </a:t>
                    </a:r>
                    <a:r>
                      <a:rPr lang="en-US" sz="1400" b="1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rPr>
                      <a:t>1</a:t>
                    </a:r>
                    <a:endParaRPr lang="en-US" sz="18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17" name="Rounded Rectangle 44">
                    <a:extLst>
                      <a:ext uri="{FF2B5EF4-FFF2-40B4-BE49-F238E27FC236}">
                        <a16:creationId xmlns:a16="http://schemas.microsoft.com/office/drawing/2014/main" id="{64704B0C-8012-419F-6E82-B0F5FC9ACBA3}"/>
                      </a:ext>
                    </a:extLst>
                  </p:cNvPr>
                  <p:cNvSpPr/>
                  <p:nvPr/>
                </p:nvSpPr>
                <p:spPr>
                  <a:xfrm>
                    <a:off x="6405723" y="765653"/>
                    <a:ext cx="1352351" cy="315682"/>
                  </a:xfrm>
                  <a:prstGeom prst="roundRect">
                    <a:avLst/>
                  </a:prstGeom>
                  <a:solidFill>
                    <a:srgbClr val="92D050"/>
                  </a:solidFill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40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รองผู้อำนวยการคนที่ </a:t>
                    </a:r>
                    <a:r>
                      <a:rPr lang="en-US" sz="1400" b="1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rPr>
                      <a:t>2</a:t>
                    </a:r>
                    <a:endParaRPr lang="en-US" sz="18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18" name="Rounded Rectangle 45">
                    <a:extLst>
                      <a:ext uri="{FF2B5EF4-FFF2-40B4-BE49-F238E27FC236}">
                        <a16:creationId xmlns:a16="http://schemas.microsoft.com/office/drawing/2014/main" id="{092609EC-2C78-1DAD-B032-E0E43270627B}"/>
                      </a:ext>
                    </a:extLst>
                  </p:cNvPr>
                  <p:cNvSpPr/>
                  <p:nvPr/>
                </p:nvSpPr>
                <p:spPr>
                  <a:xfrm>
                    <a:off x="861544" y="1183963"/>
                    <a:ext cx="1972945" cy="287020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200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คณะกรรมการบริหารหลักสูตรและงานวิชาการ</a:t>
                    </a:r>
                    <a:endParaRPr lang="en-US" sz="20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19" name="Rounded Rectangle 46">
                    <a:extLst>
                      <a:ext uri="{FF2B5EF4-FFF2-40B4-BE49-F238E27FC236}">
                        <a16:creationId xmlns:a16="http://schemas.microsoft.com/office/drawing/2014/main" id="{106CE494-A68B-1D11-2511-8A9A03248821}"/>
                      </a:ext>
                    </a:extLst>
                  </p:cNvPr>
                  <p:cNvSpPr/>
                  <p:nvPr/>
                </p:nvSpPr>
                <p:spPr>
                  <a:xfrm>
                    <a:off x="3205685" y="1181320"/>
                    <a:ext cx="1113790" cy="287020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200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rPr>
                      <a:t>คณะกรรมการ</a:t>
                    </a:r>
                    <a:r>
                      <a:rPr lang="th-TH" sz="1050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rPr>
                      <a:t>ที่ปรึกษา</a:t>
                    </a:r>
                    <a:endParaRPr lang="en-US" sz="1050" dirty="0">
                      <a:solidFill>
                        <a:srgbClr val="000000"/>
                      </a:solidFill>
                      <a:latin typeface="Cordia New" panose="020B0304020202020204" pitchFamily="34" charset="-34"/>
                      <a:cs typeface="TH SarabunPSK" panose="020B0500040200020003" pitchFamily="34" charset="-34"/>
                    </a:endParaRPr>
                  </a:p>
                </p:txBody>
              </p:sp>
              <p:sp>
                <p:nvSpPr>
                  <p:cNvPr id="20" name="Rounded Rectangle 49">
                    <a:extLst>
                      <a:ext uri="{FF2B5EF4-FFF2-40B4-BE49-F238E27FC236}">
                        <a16:creationId xmlns:a16="http://schemas.microsoft.com/office/drawing/2014/main" id="{7E90E724-3D91-9318-0953-7C85E4C7BE9E}"/>
                      </a:ext>
                    </a:extLst>
                  </p:cNvPr>
                  <p:cNvSpPr/>
                  <p:nvPr/>
                </p:nvSpPr>
                <p:spPr>
                  <a:xfrm>
                    <a:off x="5092626" y="1186606"/>
                    <a:ext cx="1972945" cy="287020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050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rPr>
                      <a:t>คณะกรรมการบริหารหลักสูตรและงานวิชาการ</a:t>
                    </a:r>
                    <a:endParaRPr lang="en-US" sz="1050" dirty="0">
                      <a:solidFill>
                        <a:srgbClr val="000000"/>
                      </a:solidFill>
                      <a:latin typeface="Cordia New" panose="020B0304020202020204" pitchFamily="34" charset="-34"/>
                      <a:cs typeface="TH SarabunPSK" panose="020B0500040200020003" pitchFamily="34" charset="-34"/>
                    </a:endParaRPr>
                  </a:p>
                </p:txBody>
              </p:sp>
              <p:sp>
                <p:nvSpPr>
                  <p:cNvPr id="21" name="Rounded Rectangle 50">
                    <a:extLst>
                      <a:ext uri="{FF2B5EF4-FFF2-40B4-BE49-F238E27FC236}">
                        <a16:creationId xmlns:a16="http://schemas.microsoft.com/office/drawing/2014/main" id="{6933BC21-BD52-18FA-597D-932E769A429E}"/>
                      </a:ext>
                    </a:extLst>
                  </p:cNvPr>
                  <p:cNvSpPr/>
                  <p:nvPr/>
                </p:nvSpPr>
                <p:spPr>
                  <a:xfrm>
                    <a:off x="7471124" y="1183963"/>
                    <a:ext cx="1113790" cy="287020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200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rPr>
                      <a:t>คณะกรรมการที่ปรึกษา</a:t>
                    </a:r>
                    <a:endParaRPr lang="en-US" sz="1200" dirty="0">
                      <a:solidFill>
                        <a:srgbClr val="000000"/>
                      </a:solidFill>
                      <a:latin typeface="Cordia New" panose="020B0304020202020204" pitchFamily="34" charset="-34"/>
                      <a:cs typeface="TH SarabunPSK" panose="020B0500040200020003" pitchFamily="34" charset="-34"/>
                    </a:endParaRPr>
                  </a:p>
                </p:txBody>
              </p:sp>
              <p:sp>
                <p:nvSpPr>
                  <p:cNvPr id="22" name="Rounded Rectangle 53">
                    <a:extLst>
                      <a:ext uri="{FF2B5EF4-FFF2-40B4-BE49-F238E27FC236}">
                        <a16:creationId xmlns:a16="http://schemas.microsoft.com/office/drawing/2014/main" id="{7AB29475-1EA5-578E-5F82-95281762CD45}"/>
                      </a:ext>
                    </a:extLst>
                  </p:cNvPr>
                  <p:cNvSpPr/>
                  <p:nvPr/>
                </p:nvSpPr>
                <p:spPr>
                  <a:xfrm>
                    <a:off x="1775520" y="1685895"/>
                    <a:ext cx="1229189" cy="315682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40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กลุ่มบริหารทั่วไป</a:t>
                    </a:r>
                    <a:endParaRPr lang="en-US" sz="20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23" name="Rounded Rectangle 56">
                    <a:extLst>
                      <a:ext uri="{FF2B5EF4-FFF2-40B4-BE49-F238E27FC236}">
                        <a16:creationId xmlns:a16="http://schemas.microsoft.com/office/drawing/2014/main" id="{82C7B070-9EAA-A071-445D-E4BE04CBE810}"/>
                      </a:ext>
                    </a:extLst>
                  </p:cNvPr>
                  <p:cNvSpPr/>
                  <p:nvPr/>
                </p:nvSpPr>
                <p:spPr>
                  <a:xfrm>
                    <a:off x="3748041" y="1693267"/>
                    <a:ext cx="1122101" cy="315682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20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กลุ่มบริหารงานบุคคล</a:t>
                    </a:r>
                    <a:endParaRPr lang="en-US" sz="12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24" name="Rounded Rectangle 59">
                    <a:extLst>
                      <a:ext uri="{FF2B5EF4-FFF2-40B4-BE49-F238E27FC236}">
                        <a16:creationId xmlns:a16="http://schemas.microsoft.com/office/drawing/2014/main" id="{6BDCD63C-9442-B1D7-9F11-C7800FD8B083}"/>
                      </a:ext>
                    </a:extLst>
                  </p:cNvPr>
                  <p:cNvSpPr/>
                  <p:nvPr/>
                </p:nvSpPr>
                <p:spPr>
                  <a:xfrm>
                    <a:off x="5948065" y="1709124"/>
                    <a:ext cx="1229189" cy="315682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40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กลุ่มบริหารวิชาการ</a:t>
                    </a:r>
                    <a:endParaRPr lang="en-US" sz="14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25" name="Rounded Rectangle 62">
                    <a:extLst>
                      <a:ext uri="{FF2B5EF4-FFF2-40B4-BE49-F238E27FC236}">
                        <a16:creationId xmlns:a16="http://schemas.microsoft.com/office/drawing/2014/main" id="{6D67E04C-E19B-08E0-E141-6800D10436BF}"/>
                      </a:ext>
                    </a:extLst>
                  </p:cNvPr>
                  <p:cNvSpPr/>
                  <p:nvPr/>
                </p:nvSpPr>
                <p:spPr>
                  <a:xfrm>
                    <a:off x="7816793" y="1717052"/>
                    <a:ext cx="1234189" cy="315682"/>
                  </a:xfrm>
                  <a:prstGeom prst="roundRect">
                    <a:avLst/>
                  </a:prstGeom>
                  <a:solidFill>
                    <a:srgbClr val="FFFF00"/>
                  </a:solidFill>
                  <a:ln w="19050"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30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กลุ่มบริหารงบประมาณ</a:t>
                    </a:r>
                    <a:endParaRPr lang="en-US" sz="13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26" name="Rounded Rectangle 71">
                    <a:extLst>
                      <a:ext uri="{FF2B5EF4-FFF2-40B4-BE49-F238E27FC236}">
                        <a16:creationId xmlns:a16="http://schemas.microsoft.com/office/drawing/2014/main" id="{B8FDF8FA-DB7B-03B2-C22E-02D81D9E0FEC}"/>
                      </a:ext>
                    </a:extLst>
                  </p:cNvPr>
                  <p:cNvSpPr/>
                  <p:nvPr/>
                </p:nvSpPr>
                <p:spPr>
                  <a:xfrm>
                    <a:off x="850973" y="2138005"/>
                    <a:ext cx="1482090" cy="287020"/>
                  </a:xfrm>
                  <a:prstGeom prst="round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05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ผู้ช่วยผู้อำนวยการกลุ่ม</a:t>
                    </a:r>
                    <a:r>
                      <a:rPr lang="th-TH" sz="110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บริหาร</a:t>
                    </a:r>
                    <a:r>
                      <a:rPr lang="th-TH" sz="1050" b="1" dirty="0">
                        <a:solidFill>
                          <a:srgbClr val="000000"/>
                        </a:solidFill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rPr>
                      <a:t>ทั่วไป</a:t>
                    </a:r>
                    <a:endParaRPr lang="en-US" sz="2000" dirty="0">
                      <a:effectLst/>
                      <a:latin typeface="Cordia New" panose="020B0304020202020204" pitchFamily="34" charset="-34"/>
                      <a:ea typeface="Cordia New" panose="020B0304020202020204" pitchFamily="34" charset="-34"/>
                      <a:cs typeface="Cordia New" panose="020B0304020202020204" pitchFamily="34" charset="-34"/>
                    </a:endParaRPr>
                  </a:p>
                </p:txBody>
              </p:sp>
              <p:sp>
                <p:nvSpPr>
                  <p:cNvPr id="27" name="Rounded Rectangle 72">
                    <a:extLst>
                      <a:ext uri="{FF2B5EF4-FFF2-40B4-BE49-F238E27FC236}">
                        <a16:creationId xmlns:a16="http://schemas.microsoft.com/office/drawing/2014/main" id="{A76E19D9-798D-EACC-CD9D-03FB6714F116}"/>
                      </a:ext>
                    </a:extLst>
                  </p:cNvPr>
                  <p:cNvSpPr/>
                  <p:nvPr/>
                </p:nvSpPr>
                <p:spPr>
                  <a:xfrm>
                    <a:off x="3192472" y="2135362"/>
                    <a:ext cx="1630045" cy="286385"/>
                  </a:xfrm>
                  <a:prstGeom prst="round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050" b="1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rPr>
                      <a:t>ผู้ช่วยผู้อำนวยการกลุ่มบริหารงานบุคคล</a:t>
                    </a:r>
                    <a:endParaRPr lang="en-US" sz="1050" b="1" dirty="0">
                      <a:solidFill>
                        <a:srgbClr val="000000"/>
                      </a:solidFill>
                      <a:latin typeface="Cordia New" panose="020B0304020202020204" pitchFamily="34" charset="-34"/>
                      <a:cs typeface="TH SarabunPSK" panose="020B0500040200020003" pitchFamily="34" charset="-34"/>
                    </a:endParaRPr>
                  </a:p>
                </p:txBody>
              </p:sp>
              <p:sp>
                <p:nvSpPr>
                  <p:cNvPr id="28" name="Rounded Rectangle 73">
                    <a:extLst>
                      <a:ext uri="{FF2B5EF4-FFF2-40B4-BE49-F238E27FC236}">
                        <a16:creationId xmlns:a16="http://schemas.microsoft.com/office/drawing/2014/main" id="{7B31D416-4C68-F392-4C84-99A18C8DE9EF}"/>
                      </a:ext>
                    </a:extLst>
                  </p:cNvPr>
                  <p:cNvSpPr/>
                  <p:nvPr/>
                </p:nvSpPr>
                <p:spPr>
                  <a:xfrm>
                    <a:off x="5565683" y="2135362"/>
                    <a:ext cx="1630045" cy="287020"/>
                  </a:xfrm>
                  <a:prstGeom prst="round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050" b="1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rPr>
                      <a:t>ผู้ช่วยผู้อำนวยการกลุ่มบริหารวิชาการ</a:t>
                    </a:r>
                    <a:endParaRPr lang="en-US" sz="1050" b="1" dirty="0">
                      <a:solidFill>
                        <a:srgbClr val="000000"/>
                      </a:solidFill>
                      <a:latin typeface="Cordia New" panose="020B0304020202020204" pitchFamily="34" charset="-34"/>
                      <a:cs typeface="TH SarabunPSK" panose="020B0500040200020003" pitchFamily="34" charset="-34"/>
                    </a:endParaRPr>
                  </a:p>
                </p:txBody>
              </p:sp>
              <p:sp>
                <p:nvSpPr>
                  <p:cNvPr id="29" name="Rounded Rectangle 74">
                    <a:extLst>
                      <a:ext uri="{FF2B5EF4-FFF2-40B4-BE49-F238E27FC236}">
                        <a16:creationId xmlns:a16="http://schemas.microsoft.com/office/drawing/2014/main" id="{C0E7660D-BB12-7102-4A41-A8C5C3EEE05B}"/>
                      </a:ext>
                    </a:extLst>
                  </p:cNvPr>
                  <p:cNvSpPr/>
                  <p:nvPr/>
                </p:nvSpPr>
                <p:spPr>
                  <a:xfrm>
                    <a:off x="7819970" y="2138005"/>
                    <a:ext cx="1701800" cy="287020"/>
                  </a:xfrm>
                  <a:prstGeom prst="round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th-TH" sz="1050" b="1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rPr>
                      <a:t>ผู้ช่วยผู้อำนวยการกลุ่ม</a:t>
                    </a:r>
                    <a:r>
                      <a:rPr lang="th-TH" sz="1050" b="1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rPr>
                      <a:t>บริหารงบประมาณ</a:t>
                    </a:r>
                    <a:endParaRPr lang="en-US" sz="1050" b="1" dirty="0">
                      <a:solidFill>
                        <a:srgbClr val="000000"/>
                      </a:solidFill>
                      <a:latin typeface="Cordia New" panose="020B0304020202020204" pitchFamily="34" charset="-34"/>
                      <a:cs typeface="TH SarabunPSK" panose="020B0500040200020003" pitchFamily="34" charset="-34"/>
                    </a:endParaRPr>
                  </a:p>
                </p:txBody>
              </p:sp>
              <p:grpSp>
                <p:nvGrpSpPr>
                  <p:cNvPr id="30" name="Group 171">
                    <a:extLst>
                      <a:ext uri="{FF2B5EF4-FFF2-40B4-BE49-F238E27FC236}">
                        <a16:creationId xmlns:a16="http://schemas.microsoft.com/office/drawing/2014/main" id="{246F5A79-D614-882F-D2B2-8B5897679A51}"/>
                      </a:ext>
                    </a:extLst>
                  </p:cNvPr>
                  <p:cNvGrpSpPr/>
                  <p:nvPr/>
                </p:nvGrpSpPr>
                <p:grpSpPr>
                  <a:xfrm>
                    <a:off x="1" y="2595755"/>
                    <a:ext cx="1172119" cy="3007995"/>
                    <a:chOff x="1" y="-20987"/>
                    <a:chExt cx="1172119" cy="3029414"/>
                  </a:xfrm>
                </p:grpSpPr>
                <p:sp>
                  <p:nvSpPr>
                    <p:cNvPr id="81" name="Rounded Rectangle 63">
                      <a:extLst>
                        <a:ext uri="{FF2B5EF4-FFF2-40B4-BE49-F238E27FC236}">
                          <a16:creationId xmlns:a16="http://schemas.microsoft.com/office/drawing/2014/main" id="{82F8D0B8-D08D-EBE5-004A-1DA222A474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4165" y="-20987"/>
                      <a:ext cx="892175" cy="461709"/>
                    </a:xfrm>
                    <a:prstGeom prst="round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th-TH" sz="1100" b="1" dirty="0">
                          <a:solidFill>
                            <a:srgbClr val="00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หัวหน้า</a:t>
                      </a:r>
                      <a:r>
                        <a:rPr lang="th-TH" sz="1100" b="1">
                          <a:solidFill>
                            <a:srgbClr val="00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งานธุรการ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p:txBody>
                </p:sp>
                <p:sp>
                  <p:nvSpPr>
                    <p:cNvPr id="82" name="Text Box 243">
                      <a:extLst>
                        <a:ext uri="{FF2B5EF4-FFF2-40B4-BE49-F238E27FC236}">
                          <a16:creationId xmlns:a16="http://schemas.microsoft.com/office/drawing/2014/main" id="{CDA259F0-769F-0FC9-73CB-E6C40C2DB832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" y="431597"/>
                      <a:ext cx="1172119" cy="257683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งานดำเนินงานธุรการ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การวางแผนงานธุรการ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การบริหารงานธุรการ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การบริหารงานสารบรรณ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งานเวร - ยาม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งานสาธารณะกุศล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4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งานสหกรณ์ร้านค้าโรงเรียน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5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งานเลขานุการการประชุมครู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และบุคลากร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6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งานประเมินผลการ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ดำเนินงานธุรการ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7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ปฏิบัติหน้าที่อื่นๆ ที่ได้รับ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มอบหมายจากหัวหน้า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สถานศึกษา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</p:txBody>
                </p:sp>
              </p:grpSp>
              <p:grpSp>
                <p:nvGrpSpPr>
                  <p:cNvPr id="31" name="Group 174">
                    <a:extLst>
                      <a:ext uri="{FF2B5EF4-FFF2-40B4-BE49-F238E27FC236}">
                        <a16:creationId xmlns:a16="http://schemas.microsoft.com/office/drawing/2014/main" id="{B30CF538-7A11-507A-7412-505C54DDBCB3}"/>
                      </a:ext>
                    </a:extLst>
                  </p:cNvPr>
                  <p:cNvGrpSpPr/>
                  <p:nvPr/>
                </p:nvGrpSpPr>
                <p:grpSpPr>
                  <a:xfrm>
                    <a:off x="1118695" y="2603513"/>
                    <a:ext cx="1392506" cy="3972046"/>
                    <a:chOff x="-70553" y="-21158"/>
                    <a:chExt cx="1392506" cy="3990258"/>
                  </a:xfrm>
                </p:grpSpPr>
                <p:sp>
                  <p:nvSpPr>
                    <p:cNvPr id="79" name="Rounded Rectangle 64">
                      <a:extLst>
                        <a:ext uri="{FF2B5EF4-FFF2-40B4-BE49-F238E27FC236}">
                          <a16:creationId xmlns:a16="http://schemas.microsoft.com/office/drawing/2014/main" id="{F7D57E40-A745-AE55-1843-9351C95B04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15517" y="-21158"/>
                      <a:ext cx="1085375" cy="461709"/>
                    </a:xfrm>
                    <a:prstGeom prst="round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th-TH" sz="1200" b="1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Cordia New" panose="020B0304020202020204" pitchFamily="34" charset="-34"/>
                          <a:cs typeface="TH Sarabun New" panose="020B0500040200020003" pitchFamily="34" charset="-34"/>
                        </a:rPr>
                        <a:t>หัวหน้างาน</a:t>
                      </a:r>
                      <a:endParaRPr lang="en-US" sz="1200" dirty="0">
                        <a:effectLst/>
                        <a:latin typeface="TH Sarabun New" panose="020B0500040200020003" pitchFamily="34" charset="-34"/>
                        <a:ea typeface="Cordia New" panose="020B0304020202020204" pitchFamily="34" charset="-34"/>
                        <a:cs typeface="TH Sarabun New" panose="020B0500040200020003" pitchFamily="34" charset="-34"/>
                      </a:endParaRPr>
                    </a:p>
                    <a:p>
                      <a:pPr algn="ctr"/>
                      <a:r>
                        <a:rPr lang="th-TH" sz="1200" b="1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ea typeface="Cordia New" panose="020B0304020202020204" pitchFamily="34" charset="-34"/>
                          <a:cs typeface="TH Sarabun New" panose="020B0500040200020003" pitchFamily="34" charset="-34"/>
                        </a:rPr>
                        <a:t>กิจการนักเรียน</a:t>
                      </a:r>
                      <a:endParaRPr lang="en-US" sz="1200" dirty="0">
                        <a:effectLst/>
                        <a:latin typeface="TH Sarabun New" panose="020B0500040200020003" pitchFamily="34" charset="-34"/>
                        <a:ea typeface="Cordia New" panose="020B0304020202020204" pitchFamily="34" charset="-34"/>
                        <a:cs typeface="TH Sarabun New" panose="020B0500040200020003" pitchFamily="34" charset="-34"/>
                      </a:endParaRPr>
                    </a:p>
                  </p:txBody>
                </p:sp>
                <p:sp>
                  <p:nvSpPr>
                    <p:cNvPr id="80" name="Text Box 244">
                      <a:extLst>
                        <a:ext uri="{FF2B5EF4-FFF2-40B4-BE49-F238E27FC236}">
                          <a16:creationId xmlns:a16="http://schemas.microsoft.com/office/drawing/2014/main" id="{FB3F3431-3871-2C3B-C6F2-3D1312FDDBE5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-70553" y="423277"/>
                      <a:ext cx="1392506" cy="3545823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งานวางแผนกิจการนักเรียน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งานบริหารกิจการนักเรียน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</a:t>
                      </a:r>
                      <a:r>
                        <a:rPr lang="th-TH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งานรักษาวินัยและแก้ไข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พฤติกรรมที่ไม่พึงประสงค์ ของนักเรียน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4</a:t>
                      </a:r>
                      <a:r>
                        <a:rPr lang="th-TH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งานส่งเสริม พัฒนา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คุณธรรม จริยธรรม และ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คุณลักษณะอันพึงประสงค์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5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งานระบบการดูแลช่วยเหลือ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6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งานส่งเสริมประชาธิปไตยใน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โรงเรียน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7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งานป้องกัน แก้ไขปัญหายา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เสพติด และ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TO BE  NUMBERONE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8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งานสารวัตรนักเรียน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9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งานปฐมนิเทศ ปัจฉิมนิเทศ 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และประชุมผู้ปกครอง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10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.งานประกันภัยอุบัติเหตุนักเรียน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งานเลขานุการงานกิจกานักเรียน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.งานประเมินผลการ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ดำเนินงานกิจการนักเรียน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13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ปฏิบัติหน้าที่อื่น ๆ ตามที่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ได้รับมอบหมาย จากหัวหน้า สถานศึกษา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</p:txBody>
                </p:sp>
              </p:grpSp>
              <p:grpSp>
                <p:nvGrpSpPr>
                  <p:cNvPr id="32" name="Group 177">
                    <a:extLst>
                      <a:ext uri="{FF2B5EF4-FFF2-40B4-BE49-F238E27FC236}">
                        <a16:creationId xmlns:a16="http://schemas.microsoft.com/office/drawing/2014/main" id="{114B95C9-874A-5862-0E39-FCA537C89355}"/>
                      </a:ext>
                    </a:extLst>
                  </p:cNvPr>
                  <p:cNvGrpSpPr/>
                  <p:nvPr/>
                </p:nvGrpSpPr>
                <p:grpSpPr>
                  <a:xfrm>
                    <a:off x="2441924" y="2603684"/>
                    <a:ext cx="1434465" cy="3972560"/>
                    <a:chOff x="0" y="-20987"/>
                    <a:chExt cx="1434871" cy="3993649"/>
                  </a:xfrm>
                </p:grpSpPr>
                <p:sp>
                  <p:nvSpPr>
                    <p:cNvPr id="77" name="Rounded Rectangle 65">
                      <a:extLst>
                        <a:ext uri="{FF2B5EF4-FFF2-40B4-BE49-F238E27FC236}">
                          <a16:creationId xmlns:a16="http://schemas.microsoft.com/office/drawing/2014/main" id="{78B6AB23-23BD-6F4E-8B81-A6F6D757FC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-20987"/>
                      <a:ext cx="1306195" cy="461708"/>
                    </a:xfrm>
                    <a:prstGeom prst="round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th-TH" sz="1100" b="1" dirty="0">
                          <a:solidFill>
                            <a:srgbClr val="00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หัวหน้างานบริการอาคารสถานที่และสภาพแวดล้อม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p:txBody>
                </p:sp>
                <p:sp>
                  <p:nvSpPr>
                    <p:cNvPr id="78" name="Text Box 245">
                      <a:extLst>
                        <a:ext uri="{FF2B5EF4-FFF2-40B4-BE49-F238E27FC236}">
                          <a16:creationId xmlns:a16="http://schemas.microsoft.com/office/drawing/2014/main" id="{AF9F6D76-6FE4-9D1D-37E0-2E994B51BC8F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206" y="424282"/>
                      <a:ext cx="1383665" cy="354838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การบริการอาคารสถานที่และ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สภาพแวดล้อม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การบริการอาคารเรียน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การบริการห้องเรียน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4.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การบริการห้องบริการ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5.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การบริการห้องพิเศษ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6.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การบริการอาคารประกอบ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7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การให้บริการน้ำดื่ม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8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การส่งเสริมสุขภาพอนามัย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9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การสื่อสารและการ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ประชาสัมพันธ์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10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การสร้างและเผยแพร่เกียรติ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ประวัติโรงเรียน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งานโภชนาการ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12.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งานนักการภารโรง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13.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งานประเมินผลการดำเนินงาน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บริการ อาคารสถานที่และ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สภาพแวดล้อม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14.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ปฏิบัติหน้าที่อื่นตามที่ได้รับ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มอบหมายจากหัวหน้า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สถานศึกษา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</p:txBody>
                </p:sp>
              </p:grpSp>
              <p:grpSp>
                <p:nvGrpSpPr>
                  <p:cNvPr id="33" name="Group 180">
                    <a:extLst>
                      <a:ext uri="{FF2B5EF4-FFF2-40B4-BE49-F238E27FC236}">
                        <a16:creationId xmlns:a16="http://schemas.microsoft.com/office/drawing/2014/main" id="{E700BB2A-B979-0881-73AA-88D71D152A61}"/>
                      </a:ext>
                    </a:extLst>
                  </p:cNvPr>
                  <p:cNvGrpSpPr/>
                  <p:nvPr/>
                </p:nvGrpSpPr>
                <p:grpSpPr>
                  <a:xfrm>
                    <a:off x="3874266" y="2603684"/>
                    <a:ext cx="1208405" cy="4256761"/>
                    <a:chOff x="-41" y="-20956"/>
                    <a:chExt cx="1208405" cy="4279494"/>
                  </a:xfrm>
                </p:grpSpPr>
                <p:sp>
                  <p:nvSpPr>
                    <p:cNvPr id="75" name="Rounded Rectangle 66">
                      <a:extLst>
                        <a:ext uri="{FF2B5EF4-FFF2-40B4-BE49-F238E27FC236}">
                          <a16:creationId xmlns:a16="http://schemas.microsoft.com/office/drawing/2014/main" id="{296CDC28-1ECA-993C-6897-E948FCABA3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8989" y="-20956"/>
                      <a:ext cx="981075" cy="461011"/>
                    </a:xfrm>
                    <a:prstGeom prst="round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th-TH" sz="1050" b="1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หัวหน้างานชุมชนและภาคีเครือข่าย</a:t>
                      </a:r>
                      <a:endParaRPr lang="en-US" sz="20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p:txBody>
                </p:sp>
                <p:sp>
                  <p:nvSpPr>
                    <p:cNvPr id="76" name="Text Box 246">
                      <a:extLst>
                        <a:ext uri="{FF2B5EF4-FFF2-40B4-BE49-F238E27FC236}">
                          <a16:creationId xmlns:a16="http://schemas.microsoft.com/office/drawing/2014/main" id="{3237ED13-83A1-EC6B-F247-8DCDFD3FEA7C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-41" y="438710"/>
                      <a:ext cx="1208405" cy="381982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งานสำนักงานด้านการ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บริหารงานทั่วไป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การสร้างความสัมพันธ์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ระหว่าง ร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ร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ชุมชน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การให้บริการชุมชน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4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​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การมีส่วนร่วมในการ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พัฒนาชุมชน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5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การได้รับการสนับสนุนจาก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ชุมชน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6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งานระดมทรัพยากรเพื่อ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การศึกษา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7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งานทัศนศึกษา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8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งานดนตรีและดุริยางค์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9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งานนาฏศิลป์และการ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แสดง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10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งานบริการสาธารณะ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งานประเมินผลการ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ดำเนินงานชุมชนและภาคี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เครือข่าย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ปฏิบัติหน้าที่อื่นๆ ตามที่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ได้รับมอบหมาย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จากหัวหน้าสถานศึกษา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</p:txBody>
                </p:sp>
              </p:grpSp>
              <p:grpSp>
                <p:nvGrpSpPr>
                  <p:cNvPr id="34" name="Group 183">
                    <a:extLst>
                      <a:ext uri="{FF2B5EF4-FFF2-40B4-BE49-F238E27FC236}">
                        <a16:creationId xmlns:a16="http://schemas.microsoft.com/office/drawing/2014/main" id="{683BB9E0-4B20-D9C2-6A12-4B2BAE386AAE}"/>
                      </a:ext>
                    </a:extLst>
                  </p:cNvPr>
                  <p:cNvGrpSpPr/>
                  <p:nvPr/>
                </p:nvGrpSpPr>
                <p:grpSpPr>
                  <a:xfrm>
                    <a:off x="5134857" y="2613408"/>
                    <a:ext cx="1145395" cy="3995310"/>
                    <a:chOff x="-54" y="-13838"/>
                    <a:chExt cx="1145395" cy="4014922"/>
                  </a:xfrm>
                </p:grpSpPr>
                <p:sp>
                  <p:nvSpPr>
                    <p:cNvPr id="73" name="Rounded Rectangle 67">
                      <a:extLst>
                        <a:ext uri="{FF2B5EF4-FFF2-40B4-BE49-F238E27FC236}">
                          <a16:creationId xmlns:a16="http://schemas.microsoft.com/office/drawing/2014/main" id="{2942AAD1-D330-2199-BAE1-E4EFE747AA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4358" y="-13838"/>
                      <a:ext cx="892175" cy="461010"/>
                    </a:xfrm>
                    <a:prstGeom prst="round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th-TH" sz="1100" b="1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หัวหน้างาน</a:t>
                      </a:r>
                      <a:r>
                        <a:rPr lang="th-TH" sz="1100" b="1" dirty="0">
                          <a:solidFill>
                            <a:srgbClr val="000000"/>
                          </a:solidFill>
                          <a:latin typeface="Cordia New" panose="020B0304020202020204" pitchFamily="34" charset="-34"/>
                          <a:cs typeface="TH SarabunPSK" panose="020B0500040200020003" pitchFamily="34" charset="-34"/>
                        </a:rPr>
                        <a:t>บุคคล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p:txBody>
                </p:sp>
                <p:sp>
                  <p:nvSpPr>
                    <p:cNvPr id="74" name="Text Box 246">
                      <a:extLst>
                        <a:ext uri="{FF2B5EF4-FFF2-40B4-BE49-F238E27FC236}">
                          <a16:creationId xmlns:a16="http://schemas.microsoft.com/office/drawing/2014/main" id="{BBE649DC-CABB-1433-7FE6-B98AF0924972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-54" y="424052"/>
                      <a:ext cx="1145395" cy="357703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. งานสำนักงานด้านการ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/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บริหารงานบุคคล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/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2.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การบริหารงานบุคคล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3.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การบริหารงานทะเบียนและ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สถิติข้าราชการครู ลูกจ้าง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และบุคลากรทางการศึกษา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/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4.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งานเสริมสร้างประสิทธิภาพ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/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ในการปฏิบัติราชการ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5.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การส่งเสริมและยกย่อง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เชิดชูเกียรติ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6.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การส่งเสริมมาตรฐานวิชาชีพ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และจรรยาบรรณวิชาชีพ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7.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การริเริ่มส่งเสริมการขอรับ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ใบอนุญาตประกอบวิชาชีพ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ครูและบุคลากร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ทางการศึกษา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8.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งานเลขานุการคณะกรรมการ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34290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สถานศึกษาขั้นพื้นฐาน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9.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งานประเมินผลการ</a:t>
                      </a: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pPr algn="l"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ดำเนินงาน</a:t>
                      </a:r>
                      <a:r>
                        <a:rPr lang="th-TH" sz="900" spc="-1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Cordia New" panose="020B0304020202020204" pitchFamily="34" charset="-34"/>
                        </a:rPr>
                        <a:t>บริหา รบุคคล</a:t>
                      </a:r>
                      <a:endParaRPr lang="en-US" sz="16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p:txBody>
                </p:sp>
              </p:grpSp>
              <p:grpSp>
                <p:nvGrpSpPr>
                  <p:cNvPr id="35" name="Group 186">
                    <a:extLst>
                      <a:ext uri="{FF2B5EF4-FFF2-40B4-BE49-F238E27FC236}">
                        <a16:creationId xmlns:a16="http://schemas.microsoft.com/office/drawing/2014/main" id="{7BEDBBB7-1FB5-0113-3B63-4DF99370189A}"/>
                      </a:ext>
                    </a:extLst>
                  </p:cNvPr>
                  <p:cNvGrpSpPr/>
                  <p:nvPr/>
                </p:nvGrpSpPr>
                <p:grpSpPr>
                  <a:xfrm>
                    <a:off x="6345302" y="2606326"/>
                    <a:ext cx="1214755" cy="4002392"/>
                    <a:chOff x="0" y="-20987"/>
                    <a:chExt cx="1214755" cy="4020365"/>
                  </a:xfrm>
                </p:grpSpPr>
                <p:sp>
                  <p:nvSpPr>
                    <p:cNvPr id="71" name="Rounded Rectangle 68">
                      <a:extLst>
                        <a:ext uri="{FF2B5EF4-FFF2-40B4-BE49-F238E27FC236}">
                          <a16:creationId xmlns:a16="http://schemas.microsoft.com/office/drawing/2014/main" id="{E4C1103E-C506-5F28-6223-BCBD646934A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8521" y="-20987"/>
                      <a:ext cx="973762" cy="461708"/>
                    </a:xfrm>
                    <a:prstGeom prst="round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th-TH" sz="1050" b="1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หัวหน้างานแผนงาน</a:t>
                      </a:r>
                      <a:r>
                        <a:rPr lang="th-TH" sz="1100" b="1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และ</a:t>
                      </a:r>
                      <a:r>
                        <a:rPr lang="th-TH" sz="1050" b="1" dirty="0">
                          <a:solidFill>
                            <a:srgbClr val="000000"/>
                          </a:solidFill>
                          <a:effectLst/>
                          <a:latin typeface="Cordia New" panose="020B0304020202020204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ประกันคุณภาพ</a:t>
                      </a:r>
                      <a:endParaRPr lang="en-US" sz="2000" dirty="0">
                        <a:effectLst/>
                        <a:latin typeface="Cordia New" panose="020B0304020202020204" pitchFamily="34" charset="-34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p:txBody>
                </p:sp>
                <p:sp>
                  <p:nvSpPr>
                    <p:cNvPr id="72" name="Text Box 762">
                      <a:extLst>
                        <a:ext uri="{FF2B5EF4-FFF2-40B4-BE49-F238E27FC236}">
                          <a16:creationId xmlns:a16="http://schemas.microsoft.com/office/drawing/2014/main" id="{CBBBE324-A5EB-092F-F697-FC995D559C60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416968"/>
                      <a:ext cx="1214755" cy="35824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การวาง</a:t>
                      </a:r>
                      <a:r>
                        <a:rPr lang="th-TH" sz="800" dirty="0" err="1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แผ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นพ</a:t>
                      </a:r>
                      <a:r>
                        <a:rPr lang="th-TH" sz="800" dirty="0" err="1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ัฒน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โรงเรียน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การจัดระบบการบริหาร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และพัฒนาองค์กร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การจัดระบบเทคโนโลยี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สารสนเทศ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4.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การพัฒนาระบบระบบ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การประกันคุณภาพ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ภายในและมาตรฐาน   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การศึกษา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5.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การคำนวณต้นทุนผลผลิต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6.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การจัดระบบควบคุม         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ภายใน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7.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การขับเคลื่อนหลักปรัชญา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ของเศรษฐกิจพอเพียง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8.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การวิจัยเพื่อพัฒนา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นโยบายและแผน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9.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การรายงานผลการ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ปฏิบัติงาน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10. 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การประเมินผลการ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ดำเนินงานแผนงานและ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ประกันคุณภาพ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11.</a:t>
                      </a:r>
                      <a:r>
                        <a:rPr lang="th-TH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ปฏิบัติหน้าที่อื่นๆ ที่ได้รับ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มอบหมายจาก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หัวหน้าสถานศึกษา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8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</p:txBody>
                </p:sp>
              </p:grpSp>
              <p:grpSp>
                <p:nvGrpSpPr>
                  <p:cNvPr id="36" name="Group 189">
                    <a:extLst>
                      <a:ext uri="{FF2B5EF4-FFF2-40B4-BE49-F238E27FC236}">
                        <a16:creationId xmlns:a16="http://schemas.microsoft.com/office/drawing/2014/main" id="{379ACF12-AADD-48A9-D364-946B57D9108A}"/>
                      </a:ext>
                    </a:extLst>
                  </p:cNvPr>
                  <p:cNvGrpSpPr/>
                  <p:nvPr/>
                </p:nvGrpSpPr>
                <p:grpSpPr>
                  <a:xfrm>
                    <a:off x="7521336" y="2611612"/>
                    <a:ext cx="1166495" cy="4007061"/>
                    <a:chOff x="0" y="-20987"/>
                    <a:chExt cx="1166649" cy="4024765"/>
                  </a:xfrm>
                </p:grpSpPr>
                <p:sp>
                  <p:nvSpPr>
                    <p:cNvPr id="69" name="Rounded Rectangle 69">
                      <a:extLst>
                        <a:ext uri="{FF2B5EF4-FFF2-40B4-BE49-F238E27FC236}">
                          <a16:creationId xmlns:a16="http://schemas.microsoft.com/office/drawing/2014/main" id="{2328328B-1888-B91E-7CF0-AF1B661E75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837" y="-20987"/>
                      <a:ext cx="892175" cy="461709"/>
                    </a:xfrm>
                    <a:prstGeom prst="round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th-TH" sz="1050" b="1" dirty="0">
                          <a:solidFill>
                            <a:srgbClr val="000000"/>
                          </a:solidFill>
                          <a:latin typeface="Cordia New" panose="020B0304020202020204" pitchFamily="34" charset="-34"/>
                          <a:cs typeface="TH SarabunPSK" panose="020B0500040200020003" pitchFamily="34" charset="-34"/>
                        </a:rPr>
                        <a:t>หัวหน้า</a:t>
                      </a:r>
                      <a:r>
                        <a:rPr lang="th-TH" sz="1050" b="1">
                          <a:solidFill>
                            <a:srgbClr val="000000"/>
                          </a:solidFill>
                          <a:latin typeface="Cordia New" panose="020B0304020202020204" pitchFamily="34" charset="-34"/>
                          <a:cs typeface="TH SarabunPSK" panose="020B0500040200020003" pitchFamily="34" charset="-34"/>
                        </a:rPr>
                        <a:t>งานวิชาการ</a:t>
                      </a:r>
                      <a:endParaRPr lang="en-US" sz="1050" b="1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p:txBody>
                </p:sp>
                <p:sp>
                  <p:nvSpPr>
                    <p:cNvPr id="70" name="Text Box 763">
                      <a:extLst>
                        <a:ext uri="{FF2B5EF4-FFF2-40B4-BE49-F238E27FC236}">
                          <a16:creationId xmlns:a16="http://schemas.microsoft.com/office/drawing/2014/main" id="{5D26BDE4-EA81-3AF6-CB79-C3699BB5A827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424281"/>
                      <a:ext cx="1166649" cy="357949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การวางแผนงานวิชาการ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การบริหารงานวิชาการ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การจัดกิจกรรมการเรียน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การสอน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4.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การพัฒนาและส่งเสริม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ทางด้านวิชาการ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5.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การวัดผลและประเมินผล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การเรียน และงาน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ทะเบียนนักเรียน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6.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  งานทะเบียนนักเรียน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การแนะแนวการศึกษา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และงานกอง ทุนการศึกษา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7.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งานประชาสัมพันธ์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การศึกษา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8.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งานคัดเลือกหนังสือ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แบบเรียน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9.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งานเลขานุการฝ่าย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วิชาการ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10.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การประเมินผลการ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ดำเนินงานวิชาการ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11.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ปฏิบัติหน้าที่อื่นๆ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ตามที่ได้รับมอบหมาย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 จากหัวหน้าสถานศึกษา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</p:txBody>
                </p:sp>
              </p:grpSp>
              <p:grpSp>
                <p:nvGrpSpPr>
                  <p:cNvPr id="37" name="Group 42132">
                    <a:extLst>
                      <a:ext uri="{FF2B5EF4-FFF2-40B4-BE49-F238E27FC236}">
                        <a16:creationId xmlns:a16="http://schemas.microsoft.com/office/drawing/2014/main" id="{7D175D44-1C27-B1AA-2F0F-EAF43F110463}"/>
                      </a:ext>
                    </a:extLst>
                  </p:cNvPr>
                  <p:cNvGrpSpPr/>
                  <p:nvPr/>
                </p:nvGrpSpPr>
                <p:grpSpPr>
                  <a:xfrm>
                    <a:off x="8689443" y="2606326"/>
                    <a:ext cx="1309278" cy="4002391"/>
                    <a:chOff x="0" y="-44073"/>
                    <a:chExt cx="1309278" cy="4024014"/>
                  </a:xfrm>
                </p:grpSpPr>
                <p:sp>
                  <p:nvSpPr>
                    <p:cNvPr id="67" name="Rounded Rectangle 70">
                      <a:extLst>
                        <a:ext uri="{FF2B5EF4-FFF2-40B4-BE49-F238E27FC236}">
                          <a16:creationId xmlns:a16="http://schemas.microsoft.com/office/drawing/2014/main" id="{5FC2313D-F42C-CD40-2FE0-9124CAFADC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206" y="-44073"/>
                      <a:ext cx="892175" cy="507879"/>
                    </a:xfrm>
                    <a:prstGeom prst="round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 w="12700">
                      <a:solidFill>
                        <a:schemeClr val="tx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th-TH" sz="1100" b="1" dirty="0">
                          <a:solidFill>
                            <a:srgbClr val="000000"/>
                          </a:solidFill>
                          <a:latin typeface="Cordia New" panose="020B0304020202020204" pitchFamily="34" charset="-34"/>
                          <a:cs typeface="TH SarabunPSK" panose="020B0500040200020003" pitchFamily="34" charset="-34"/>
                        </a:rPr>
                        <a:t>หัวหน้างานการเงิน</a:t>
                      </a:r>
                      <a:r>
                        <a:rPr lang="th-TH" sz="1100" b="1">
                          <a:solidFill>
                            <a:srgbClr val="000000"/>
                          </a:solidFill>
                          <a:latin typeface="Cordia New" panose="020B0304020202020204" pitchFamily="34" charset="-34"/>
                          <a:cs typeface="TH SarabunPSK" panose="020B0500040200020003" pitchFamily="34" charset="-34"/>
                        </a:rPr>
                        <a:t>และพัสดุ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p:txBody>
                </p:sp>
                <p:sp>
                  <p:nvSpPr>
                    <p:cNvPr id="68" name="Text Box 764">
                      <a:extLst>
                        <a:ext uri="{FF2B5EF4-FFF2-40B4-BE49-F238E27FC236}">
                          <a16:creationId xmlns:a16="http://schemas.microsoft.com/office/drawing/2014/main" id="{EA2211BD-90BD-3DA7-3154-5562B407B870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424281"/>
                      <a:ext cx="1309278" cy="355566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1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งานสำนักงานด้าน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การบริหารงาน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งบประมาณ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2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งานจัดทำแผนงาน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งบประมาณ  </a:t>
                      </a:r>
                    </a:p>
                    <a:p>
                      <a:r>
                        <a:rPr lang="th-TH" sz="9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และคำ ขอตั้งงบประมาณ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3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งานการบริหาร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การเงินและบัญชี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4. 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การบริหารงานพัสดุ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และสินทรัพย์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5.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งานยานพาหนะ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6.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งานสาธารณูปโภค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7. 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งานเลขานุการฝ่าย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การเงินและพัสดุ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pPr marL="87313" indent="-87313">
                        <a:buAutoNum type="arabicPeriod" startAt="8"/>
                      </a:pP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การประเมินผลการ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ดำเนินงาน</a:t>
                      </a:r>
                    </a:p>
                    <a:p>
                      <a:r>
                        <a:rPr lang="th-TH" sz="900" dirty="0"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th-TH" sz="900" dirty="0">
                          <a:effectLst/>
                          <a:latin typeface="TH Sarabun New" panose="020B0500040200020003" pitchFamily="34" charset="-34"/>
                          <a:ea typeface="Times New Roman" panose="02020603050405020304" pitchFamily="18" charset="0"/>
                          <a:cs typeface="TH Sarabun New" panose="020B0500040200020003" pitchFamily="34" charset="-34"/>
                        </a:rPr>
                        <a:t>การเงิน  และพัสดุ</a:t>
                      </a:r>
                      <a:endParaRPr lang="en-US" sz="1100" dirty="0"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9</a:t>
                      </a:r>
                      <a:r>
                        <a:rPr lang="th-TH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. งานปฏิบัติหน้าที่อื่นๆ </a:t>
                      </a:r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ตามที่ได้รับ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    มอบหมายจาก หัวหน้าสถานศึกษา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  <a:p>
                      <a:r>
                        <a:rPr lang="en-US" sz="9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Cordia New" panose="020B0304020202020204" pitchFamily="34" charset="-34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</p:txBody>
                </p:sp>
              </p:grpSp>
              <p:cxnSp>
                <p:nvCxnSpPr>
                  <p:cNvPr id="38" name="Straight Connector 42135">
                    <a:extLst>
                      <a:ext uri="{FF2B5EF4-FFF2-40B4-BE49-F238E27FC236}">
                        <a16:creationId xmlns:a16="http://schemas.microsoft.com/office/drawing/2014/main" id="{01DD0F2E-C3FC-94E5-F246-EB0A38216304}"/>
                      </a:ext>
                    </a:extLst>
                  </p:cNvPr>
                  <p:cNvCxnSpPr>
                    <a:cxnSpLocks/>
                    <a:endCxn id="15" idx="1"/>
                  </p:cNvCxnSpPr>
                  <p:nvPr/>
                </p:nvCxnSpPr>
                <p:spPr>
                  <a:xfrm flipV="1">
                    <a:off x="4883596" y="547904"/>
                    <a:ext cx="2374929" cy="6037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  <a:prstDash val="sysDot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42136">
                    <a:extLst>
                      <a:ext uri="{FF2B5EF4-FFF2-40B4-BE49-F238E27FC236}">
                        <a16:creationId xmlns:a16="http://schemas.microsoft.com/office/drawing/2014/main" id="{9276E474-8D6D-CF1B-D273-3221AAD66FF3}"/>
                      </a:ext>
                    </a:extLst>
                  </p:cNvPr>
                  <p:cNvCxnSpPr/>
                  <p:nvPr/>
                </p:nvCxnSpPr>
                <p:spPr>
                  <a:xfrm>
                    <a:off x="7090564" y="1353101"/>
                    <a:ext cx="357936" cy="0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  <a:prstDash val="sysDot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42137">
                    <a:extLst>
                      <a:ext uri="{FF2B5EF4-FFF2-40B4-BE49-F238E27FC236}">
                        <a16:creationId xmlns:a16="http://schemas.microsoft.com/office/drawing/2014/main" id="{B395C436-2140-C4AC-98F7-F68BF15E1FD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867991" y="449845"/>
                    <a:ext cx="1685" cy="193912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2138">
                    <a:extLst>
                      <a:ext uri="{FF2B5EF4-FFF2-40B4-BE49-F238E27FC236}">
                        <a16:creationId xmlns:a16="http://schemas.microsoft.com/office/drawing/2014/main" id="{3DB8DB8D-8356-A2B2-C182-E3C4D290A3A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96996" y="646562"/>
                    <a:ext cx="4794501" cy="0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2139">
                    <a:extLst>
                      <a:ext uri="{FF2B5EF4-FFF2-40B4-BE49-F238E27FC236}">
                        <a16:creationId xmlns:a16="http://schemas.microsoft.com/office/drawing/2014/main" id="{0C86E9CC-CF8A-4BDA-8753-C2E320874D29}"/>
                      </a:ext>
                    </a:extLst>
                  </p:cNvPr>
                  <p:cNvCxnSpPr/>
                  <p:nvPr/>
                </p:nvCxnSpPr>
                <p:spPr>
                  <a:xfrm>
                    <a:off x="3041833" y="1078252"/>
                    <a:ext cx="0" cy="464747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Connector 42140">
                    <a:extLst>
                      <a:ext uri="{FF2B5EF4-FFF2-40B4-BE49-F238E27FC236}">
                        <a16:creationId xmlns:a16="http://schemas.microsoft.com/office/drawing/2014/main" id="{AC40203F-B413-F1B4-3367-239325F1B0B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67926" y="1543380"/>
                    <a:ext cx="1848487" cy="0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2141">
                    <a:extLst>
                      <a:ext uri="{FF2B5EF4-FFF2-40B4-BE49-F238E27FC236}">
                        <a16:creationId xmlns:a16="http://schemas.microsoft.com/office/drawing/2014/main" id="{E0068C4F-8574-1EFB-9063-21CAF6E2D8E0}"/>
                      </a:ext>
                    </a:extLst>
                  </p:cNvPr>
                  <p:cNvCxnSpPr/>
                  <p:nvPr/>
                </p:nvCxnSpPr>
                <p:spPr>
                  <a:xfrm>
                    <a:off x="7293904" y="1081264"/>
                    <a:ext cx="0" cy="470773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2142">
                    <a:extLst>
                      <a:ext uri="{FF2B5EF4-FFF2-40B4-BE49-F238E27FC236}">
                        <a16:creationId xmlns:a16="http://schemas.microsoft.com/office/drawing/2014/main" id="{ED94AE09-C0D8-5877-2D2E-57FF8EE74CB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6622793" y="1559237"/>
                    <a:ext cx="1848485" cy="0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2144">
                    <a:extLst>
                      <a:ext uri="{FF2B5EF4-FFF2-40B4-BE49-F238E27FC236}">
                        <a16:creationId xmlns:a16="http://schemas.microsoft.com/office/drawing/2014/main" id="{2D8C645F-5E74-3CA2-813B-E21D2F389067}"/>
                      </a:ext>
                    </a:extLst>
                  </p:cNvPr>
                  <p:cNvCxnSpPr/>
                  <p:nvPr/>
                </p:nvCxnSpPr>
                <p:spPr>
                  <a:xfrm>
                    <a:off x="2373211" y="1540738"/>
                    <a:ext cx="0" cy="140108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42146">
                    <a:extLst>
                      <a:ext uri="{FF2B5EF4-FFF2-40B4-BE49-F238E27FC236}">
                        <a16:creationId xmlns:a16="http://schemas.microsoft.com/office/drawing/2014/main" id="{7748EBB0-9D11-1F57-A5BA-FD2A3A70989A}"/>
                      </a:ext>
                    </a:extLst>
                  </p:cNvPr>
                  <p:cNvCxnSpPr/>
                  <p:nvPr/>
                </p:nvCxnSpPr>
                <p:spPr>
                  <a:xfrm>
                    <a:off x="6627156" y="1553902"/>
                    <a:ext cx="0" cy="154119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2147">
                    <a:extLst>
                      <a:ext uri="{FF2B5EF4-FFF2-40B4-BE49-F238E27FC236}">
                        <a16:creationId xmlns:a16="http://schemas.microsoft.com/office/drawing/2014/main" id="{9E00F893-D52B-7261-3B96-8ABA6152FDC8}"/>
                      </a:ext>
                    </a:extLst>
                  </p:cNvPr>
                  <p:cNvCxnSpPr/>
                  <p:nvPr/>
                </p:nvCxnSpPr>
                <p:spPr>
                  <a:xfrm>
                    <a:off x="8464807" y="1552036"/>
                    <a:ext cx="0" cy="169531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2148">
                    <a:extLst>
                      <a:ext uri="{FF2B5EF4-FFF2-40B4-BE49-F238E27FC236}">
                        <a16:creationId xmlns:a16="http://schemas.microsoft.com/office/drawing/2014/main" id="{69543426-5D92-E7C4-6F1B-BEDE757802B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17558" y="2526493"/>
                    <a:ext cx="3961892" cy="0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2149">
                    <a:extLst>
                      <a:ext uri="{FF2B5EF4-FFF2-40B4-BE49-F238E27FC236}">
                        <a16:creationId xmlns:a16="http://schemas.microsoft.com/office/drawing/2014/main" id="{18ACA69D-752C-2AEC-1235-A6D71566EE3C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6723077" y="2520877"/>
                    <a:ext cx="1309946" cy="2644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42150">
                    <a:extLst>
                      <a:ext uri="{FF2B5EF4-FFF2-40B4-BE49-F238E27FC236}">
                        <a16:creationId xmlns:a16="http://schemas.microsoft.com/office/drawing/2014/main" id="{0A654DA8-4145-31A8-1CE3-CA79E08551F3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9186543" y="2421904"/>
                    <a:ext cx="97" cy="184251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1397">
                    <a:extLst>
                      <a:ext uri="{FF2B5EF4-FFF2-40B4-BE49-F238E27FC236}">
                        <a16:creationId xmlns:a16="http://schemas.microsoft.com/office/drawing/2014/main" id="{183738C6-0D54-8603-1A90-A21C1151CC9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63986" y="2421588"/>
                    <a:ext cx="0" cy="99977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1398">
                    <a:extLst>
                      <a:ext uri="{FF2B5EF4-FFF2-40B4-BE49-F238E27FC236}">
                        <a16:creationId xmlns:a16="http://schemas.microsoft.com/office/drawing/2014/main" id="{97DC589A-39E5-B605-C2D7-663E0825EDD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29781" y="2523686"/>
                    <a:ext cx="0" cy="79656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1399">
                    <a:extLst>
                      <a:ext uri="{FF2B5EF4-FFF2-40B4-BE49-F238E27FC236}">
                        <a16:creationId xmlns:a16="http://schemas.microsoft.com/office/drawing/2014/main" id="{E4CF8FD3-198B-C046-3CF9-B344D70A7468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8033023" y="2516575"/>
                    <a:ext cx="85" cy="94866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1402">
                    <a:extLst>
                      <a:ext uri="{FF2B5EF4-FFF2-40B4-BE49-F238E27FC236}">
                        <a16:creationId xmlns:a16="http://schemas.microsoft.com/office/drawing/2014/main" id="{2F0A8800-2A0A-B643-CAD2-5678F8828C4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562521" y="2024673"/>
                    <a:ext cx="69" cy="110549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1403">
                    <a:extLst>
                      <a:ext uri="{FF2B5EF4-FFF2-40B4-BE49-F238E27FC236}">
                        <a16:creationId xmlns:a16="http://schemas.microsoft.com/office/drawing/2014/main" id="{AA346CB3-308F-1990-1871-A4050C294C1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464717" y="2032598"/>
                    <a:ext cx="0" cy="109795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1404">
                    <a:extLst>
                      <a:ext uri="{FF2B5EF4-FFF2-40B4-BE49-F238E27FC236}">
                        <a16:creationId xmlns:a16="http://schemas.microsoft.com/office/drawing/2014/main" id="{6DF2B8E6-1225-F9ED-EC29-317FF18AE21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09000" y="2008817"/>
                    <a:ext cx="46" cy="133576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1405">
                    <a:extLst>
                      <a:ext uri="{FF2B5EF4-FFF2-40B4-BE49-F238E27FC236}">
                        <a16:creationId xmlns:a16="http://schemas.microsoft.com/office/drawing/2014/main" id="{2B00B85F-9D40-7DDE-8141-16F9708157B2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2016437" y="2001576"/>
                    <a:ext cx="0" cy="140957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Connector 1406">
                    <a:extLst>
                      <a:ext uri="{FF2B5EF4-FFF2-40B4-BE49-F238E27FC236}">
                        <a16:creationId xmlns:a16="http://schemas.microsoft.com/office/drawing/2014/main" id="{1C084434-03D2-2134-5DFB-95CAE17406B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011130" y="2424866"/>
                    <a:ext cx="0" cy="104343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Connector 1407">
                    <a:extLst>
                      <a:ext uri="{FF2B5EF4-FFF2-40B4-BE49-F238E27FC236}">
                        <a16:creationId xmlns:a16="http://schemas.microsoft.com/office/drawing/2014/main" id="{C516A3C8-7045-91B7-3C77-2BA6FFCEF92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778568" y="2521043"/>
                    <a:ext cx="0" cy="85112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42202">
                    <a:extLst>
                      <a:ext uri="{FF2B5EF4-FFF2-40B4-BE49-F238E27FC236}">
                        <a16:creationId xmlns:a16="http://schemas.microsoft.com/office/drawing/2014/main" id="{28A8F0CF-C5EC-7E7B-2252-C2021AA2025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20197" y="2521043"/>
                    <a:ext cx="0" cy="74542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42207">
                    <a:extLst>
                      <a:ext uri="{FF2B5EF4-FFF2-40B4-BE49-F238E27FC236}">
                        <a16:creationId xmlns:a16="http://schemas.microsoft.com/office/drawing/2014/main" id="{4A275972-DB71-9F94-F798-BB2A3CAF9C70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3094771" y="2520878"/>
                    <a:ext cx="33" cy="82635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42214">
                    <a:extLst>
                      <a:ext uri="{FF2B5EF4-FFF2-40B4-BE49-F238E27FC236}">
                        <a16:creationId xmlns:a16="http://schemas.microsoft.com/office/drawing/2014/main" id="{88C5CEF3-14E5-24A9-76A7-9228E071AC3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76208" y="2521043"/>
                    <a:ext cx="0" cy="90398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42226">
                    <a:extLst>
                      <a:ext uri="{FF2B5EF4-FFF2-40B4-BE49-F238E27FC236}">
                        <a16:creationId xmlns:a16="http://schemas.microsoft.com/office/drawing/2014/main" id="{07B94D5E-A1F0-0E32-E471-BEEA71D7557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624855" y="2526493"/>
                    <a:ext cx="1104900" cy="0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42227">
                    <a:extLst>
                      <a:ext uri="{FF2B5EF4-FFF2-40B4-BE49-F238E27FC236}">
                        <a16:creationId xmlns:a16="http://schemas.microsoft.com/office/drawing/2014/main" id="{B667A3E7-F578-B3ED-A4B1-CBA0F1653F3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30092" y="2422223"/>
                    <a:ext cx="0" cy="106986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42234">
                    <a:extLst>
                      <a:ext uri="{FF2B5EF4-FFF2-40B4-BE49-F238E27FC236}">
                        <a16:creationId xmlns:a16="http://schemas.microsoft.com/office/drawing/2014/main" id="{6BF8F154-1365-62C5-20A8-2CC16DAE11BA}"/>
                      </a:ext>
                    </a:extLst>
                  </p:cNvPr>
                  <p:cNvCxnSpPr/>
                  <p:nvPr/>
                </p:nvCxnSpPr>
                <p:spPr>
                  <a:xfrm>
                    <a:off x="4211516" y="1539148"/>
                    <a:ext cx="0" cy="154119"/>
                  </a:xfrm>
                  <a:prstGeom prst="line">
                    <a:avLst/>
                  </a:prstGeom>
                  <a:ln w="12700">
                    <a:solidFill>
                      <a:schemeClr val="tx2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2" name="Straight Connector 42228">
                  <a:extLst>
                    <a:ext uri="{FF2B5EF4-FFF2-40B4-BE49-F238E27FC236}">
                      <a16:creationId xmlns:a16="http://schemas.microsoft.com/office/drawing/2014/main" id="{98BF79E9-7CD6-E7C3-838C-4D1E15C6DAC1}"/>
                    </a:ext>
                  </a:extLst>
                </p:cNvPr>
                <p:cNvCxnSpPr/>
                <p:nvPr/>
              </p:nvCxnSpPr>
              <p:spPr>
                <a:xfrm flipV="1">
                  <a:off x="5727511" y="2524835"/>
                  <a:ext cx="0" cy="90170"/>
                </a:xfrm>
                <a:prstGeom prst="line">
                  <a:avLst/>
                </a:prstGeom>
                <a:ln w="12700">
                  <a:solidFill>
                    <a:schemeClr val="tx2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8" name="Straight Connector 42229">
              <a:extLst>
                <a:ext uri="{FF2B5EF4-FFF2-40B4-BE49-F238E27FC236}">
                  <a16:creationId xmlns:a16="http://schemas.microsoft.com/office/drawing/2014/main" id="{FC17F319-DF73-3D5E-E6BA-449ECC8260FD}"/>
                </a:ext>
              </a:extLst>
            </p:cNvPr>
            <p:cNvCxnSpPr/>
            <p:nvPr/>
          </p:nvCxnSpPr>
          <p:spPr>
            <a:xfrm>
              <a:off x="2840997" y="1354485"/>
              <a:ext cx="357932" cy="0"/>
            </a:xfrm>
            <a:prstGeom prst="line">
              <a:avLst/>
            </a:prstGeom>
            <a:ln w="12700">
              <a:solidFill>
                <a:schemeClr val="tx2"/>
              </a:solidFill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3" name="Rectangle 80">
            <a:extLst>
              <a:ext uri="{FF2B5EF4-FFF2-40B4-BE49-F238E27FC236}">
                <a16:creationId xmlns:a16="http://schemas.microsoft.com/office/drawing/2014/main" id="{CBCA8449-059C-A3F5-AD1E-71768796D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539580" bIns="53958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85" name="Rectangle 114">
            <a:extLst>
              <a:ext uri="{FF2B5EF4-FFF2-40B4-BE49-F238E27FC236}">
                <a16:creationId xmlns:a16="http://schemas.microsoft.com/office/drawing/2014/main" id="{221CA9E7-70E7-44A5-22E4-440B77357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th-TH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ordia New" panose="020B0304020202020204" pitchFamily="34" charset="-34"/>
                <a:cs typeface="Angsana New" panose="02020603050405020304" pitchFamily="18" charset="-34"/>
              </a:rPr>
            </a:br>
            <a:endParaRPr kumimoji="0" lang="en-US" altLang="th-TH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9787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897</Words>
  <Application>Microsoft Office PowerPoint</Application>
  <PresentationFormat>แบบจอกว้าง</PresentationFormat>
  <Paragraphs>190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Cordia New</vt:lpstr>
      <vt:lpstr>TH Sarabun New</vt:lpstr>
      <vt:lpstr>TH SarabunPSK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5</cp:revision>
  <dcterms:created xsi:type="dcterms:W3CDTF">2024-08-13T08:05:20Z</dcterms:created>
  <dcterms:modified xsi:type="dcterms:W3CDTF">2024-08-18T17:01:41Z</dcterms:modified>
</cp:coreProperties>
</file>